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48" r:id="rId1"/>
  </p:sldMasterIdLst>
  <p:notesMasterIdLst>
    <p:notesMasterId r:id="rId41"/>
  </p:notesMasterIdLst>
  <p:sldIdLst>
    <p:sldId id="294" r:id="rId2"/>
    <p:sldId id="256" r:id="rId3"/>
    <p:sldId id="257" r:id="rId4"/>
    <p:sldId id="267" r:id="rId5"/>
    <p:sldId id="258" r:id="rId6"/>
    <p:sldId id="259" r:id="rId7"/>
    <p:sldId id="265" r:id="rId8"/>
    <p:sldId id="266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5" r:id="rId17"/>
    <p:sldId id="292" r:id="rId18"/>
    <p:sldId id="276" r:id="rId19"/>
    <p:sldId id="277" r:id="rId20"/>
    <p:sldId id="278" r:id="rId21"/>
    <p:sldId id="279" r:id="rId22"/>
    <p:sldId id="26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1" r:id="rId36"/>
    <p:sldId id="272" r:id="rId37"/>
    <p:sldId id="273" r:id="rId38"/>
    <p:sldId id="274" r:id="rId39"/>
    <p:sldId id="293" r:id="rId4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67" autoAdjust="0"/>
  </p:normalViewPr>
  <p:slideViewPr>
    <p:cSldViewPr>
      <p:cViewPr varScale="1">
        <p:scale>
          <a:sx n="100" d="100"/>
          <a:sy n="100" d="100"/>
        </p:scale>
        <p:origin x="-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D1B06C-634F-414D-8FAA-ED6C30A38F52}" type="datetime1">
              <a:rPr lang="en-US"/>
              <a:pPr/>
              <a:t>9/7/10</a:t>
            </a:fld>
            <a:endParaRPr lang="en-US"/>
          </a:p>
        </p:txBody>
      </p:sp>
      <p:sp>
        <p:nvSpPr>
          <p:cNvPr id="67588" name="Placeholder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FF8283-E460-4A54-BF90-E0F4BC31F0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38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39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40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41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55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64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65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66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8125-4404-4E36-AF76-2BD1D4AEFA32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4A42-8DFB-4D19-AB5C-BF3800A38C48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E928-8F58-4596-A95A-3C79E25D24EB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A03E-2843-47BC-B2B6-52190DC5D50E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F874-EE8F-4DD1-81F6-8D3E11E53638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43D1-5BAF-4BDB-87AF-23F074512744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5859-38CF-4D56-B19A-DFFB57F09717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9896-80CF-4721-9452-973719D106E1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14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12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3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4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" name="24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7" name="25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8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7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8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9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10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4" name="11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92C9-9A52-4621-8B08-FCBBAB9CBEBB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4CC5-2059-477F-B107-C0E8694C4F21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FB01-6F23-4BB7-8E37-6D13B15F9125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381A-8303-4F08-8FF5-10842C554CCB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4 Rectángulo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15 Rectángulo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16 Rectángulo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17 Rectángulo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18 Rectángulo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19 Rectángulo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20 Rectángulo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21 Rectángulo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28 Rectángulo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29 Rectángulo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0CD3-FD6D-4F86-BA18-A634FB97AA6C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1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76C-D7B9-47E0-BC19-C42878294411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7E3D-C488-4EED-826D-68A12F222CC8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7F49-93DF-4A45-8DEB-CC5A927B4EB6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82E6-30B9-4B17-BB73-59D3722ABABF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1D9F-4BE9-4E04-A82C-BD374D3FC6A3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B1F4-4A03-42EE-B5A6-1C466BDC1A97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A156-FE57-4D2F-8DD6-2F4DCFB8C54A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" name="8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14 Conector recto"/>
            <p:cNvCxnSpPr/>
            <p:nvPr/>
          </p:nvCxnSpPr>
          <p:spPr>
            <a:xfrm rot="16200000">
              <a:off x="66557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5 Conector recto"/>
            <p:cNvCxnSpPr/>
            <p:nvPr/>
          </p:nvCxnSpPr>
          <p:spPr>
            <a:xfrm rot="16200000" flipV="1">
              <a:off x="6677399" y="1399248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6 Conector recto"/>
            <p:cNvCxnSpPr/>
            <p:nvPr/>
          </p:nvCxnSpPr>
          <p:spPr>
            <a:xfrm rot="5400000" flipH="1">
              <a:off x="67367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3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0 Conector recto"/>
            <p:cNvCxnSpPr/>
            <p:nvPr/>
          </p:nvCxnSpPr>
          <p:spPr>
            <a:xfrm rot="16200000">
              <a:off x="66557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1 Conector recto"/>
            <p:cNvCxnSpPr/>
            <p:nvPr/>
          </p:nvCxnSpPr>
          <p:spPr>
            <a:xfrm rot="16200000" flipV="1">
              <a:off x="6677399" y="1399248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2 Conector recto"/>
            <p:cNvCxnSpPr/>
            <p:nvPr/>
          </p:nvCxnSpPr>
          <p:spPr>
            <a:xfrm rot="5400000" flipH="1">
              <a:off x="67367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7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8 Conector recto"/>
            <p:cNvCxnSpPr/>
            <p:nvPr/>
          </p:nvCxnSpPr>
          <p:spPr>
            <a:xfrm rot="16200000">
              <a:off x="6655793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Conector recto"/>
            <p:cNvCxnSpPr/>
            <p:nvPr/>
          </p:nvCxnSpPr>
          <p:spPr>
            <a:xfrm rot="16200000" flipV="1">
              <a:off x="6677398" y="1399247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0 Conector recto"/>
            <p:cNvCxnSpPr/>
            <p:nvPr/>
          </p:nvCxnSpPr>
          <p:spPr>
            <a:xfrm rot="5400000" flipH="1">
              <a:off x="6736713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46E8-9A43-44EC-AB1B-130EB0653D0F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E7CD-EFF6-4B3B-8232-F68F00D84741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103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3813BB-8117-4BC1-9919-B0DB6D2AEF07}" type="datetimeFigureOut">
              <a:rPr lang="es-AR"/>
              <a:pPr>
                <a:defRPr/>
              </a:pPr>
              <a:t>9/7/10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DB2EB5-6AB3-4F9F-ADE9-AAF2E1BF8ABF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61" r:id="rId3"/>
    <p:sldLayoutId id="2147483962" r:id="rId4"/>
    <p:sldLayoutId id="2147483963" r:id="rId5"/>
    <p:sldLayoutId id="2147483958" r:id="rId6"/>
    <p:sldLayoutId id="2147483964" r:id="rId7"/>
    <p:sldLayoutId id="2147483957" r:id="rId8"/>
    <p:sldLayoutId id="2147483965" r:id="rId9"/>
    <p:sldLayoutId id="2147483956" r:id="rId10"/>
    <p:sldLayoutId id="2147483955" r:id="rId11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72" charset="2"/>
        <a:buChar char=""/>
        <a:defRPr sz="30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72" charset="2"/>
        <a:buChar char=""/>
        <a:defRPr sz="26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-72" charset="2"/>
        <a:buChar char="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-72" charset="2"/>
        <a:buChar char=""/>
        <a:defRPr sz="22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-72" charset="2"/>
        <a:buChar char="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monografias.com/trabajos13/vida/vida.s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6 CuadroTexto"/>
          <p:cNvSpPr txBox="1">
            <a:spLocks noChangeArrowheads="1"/>
          </p:cNvSpPr>
          <p:nvPr/>
        </p:nvSpPr>
        <p:spPr bwMode="auto">
          <a:xfrm>
            <a:off x="1463675" y="2644775"/>
            <a:ext cx="62261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s-AR" sz="9600">
                <a:latin typeface="Verdana" pitchFamily="-72" charset="0"/>
              </a:rPr>
              <a:t>EL SIGNO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Relaciones entre Significado y Significante</a:t>
            </a:r>
          </a:p>
        </p:txBody>
      </p:sp>
      <p:sp>
        <p:nvSpPr>
          <p:cNvPr id="22530" name="2 Marcador de contenido"/>
          <p:cNvSpPr>
            <a:spLocks noGrp="1"/>
          </p:cNvSpPr>
          <p:nvPr>
            <p:ph idx="4294967295"/>
          </p:nvPr>
        </p:nvSpPr>
        <p:spPr>
          <a:xfrm>
            <a:off x="304800" y="2317750"/>
            <a:ext cx="8610600" cy="3778250"/>
          </a:xfrm>
        </p:spPr>
        <p:txBody>
          <a:bodyPr/>
          <a:lstStyle/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Pueden  existir muchas relaciones pero hay 2 que son particularmente importantes…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1° un significante puede tener distintos significados…</a:t>
            </a:r>
          </a:p>
          <a:p>
            <a:pPr eaLnBrk="1" hangingPunct="1"/>
            <a:r>
              <a:rPr lang="es-AR" sz="2400" b="1" smtClean="0">
                <a:solidFill>
                  <a:srgbClr val="B2E389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    </a:t>
            </a: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                        </a:t>
            </a:r>
            <a:r>
              <a:rPr lang="es-AR" sz="2400" b="1" smtClean="0">
                <a:solidFill>
                  <a:srgbClr val="B2E389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Manzana -----------------------    Tentación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Manzana------------------------    Salud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Manzana------------------------    Fruto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Relaciones entre Significado y Significante</a:t>
            </a:r>
          </a:p>
        </p:txBody>
      </p:sp>
      <p:sp>
        <p:nvSpPr>
          <p:cNvPr id="23554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2546350"/>
            <a:ext cx="7772400" cy="3702050"/>
          </a:xfrm>
        </p:spPr>
        <p:txBody>
          <a:bodyPr/>
          <a:lstStyle/>
          <a:p>
            <a:pPr eaLnBrk="1" hangingPunct="1"/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2- Puede haber distintos </a:t>
            </a:r>
            <a:r>
              <a:rPr lang="es-AR" sz="2000" smtClean="0">
                <a:solidFill>
                  <a:srgbClr val="92D05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SIGNIFICADOS</a:t>
            </a: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para el mismo </a:t>
            </a:r>
            <a:r>
              <a:rPr lang="es-AR" sz="2000" smtClean="0">
                <a:solidFill>
                  <a:srgbClr val="92D05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</a:t>
            </a:r>
          </a:p>
          <a:p>
            <a:pPr eaLnBrk="1" hangingPunct="1"/>
            <a:endParaRPr lang="es-AR" sz="2000" smtClean="0">
              <a:solidFill>
                <a:srgbClr val="92D050"/>
              </a:solidFill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r>
              <a:rPr lang="es-AR" sz="2000" smtClean="0">
                <a:solidFill>
                  <a:srgbClr val="92D05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                           SIGNIFICADO</a:t>
            </a:r>
          </a:p>
          <a:p>
            <a:pPr eaLnBrk="1" hangingPunct="1"/>
            <a:r>
              <a:rPr lang="es-AR" sz="2000" smtClean="0">
                <a:solidFill>
                  <a:srgbClr val="F2F2F2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MANZANA-----------------------</a:t>
            </a:r>
          </a:p>
          <a:p>
            <a:pPr eaLnBrk="1" hangingPunct="1"/>
            <a:r>
              <a:rPr lang="es-AR" sz="2000" smtClean="0">
                <a:solidFill>
                  <a:srgbClr val="F2F2F2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APPLE-----------------------------</a:t>
            </a:r>
          </a:p>
          <a:p>
            <a:pPr eaLnBrk="1" hangingPunct="1"/>
            <a:r>
              <a:rPr lang="es-AR" sz="2000" smtClean="0">
                <a:solidFill>
                  <a:srgbClr val="F2F2F2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POMME---------------------------</a:t>
            </a:r>
          </a:p>
        </p:txBody>
      </p:sp>
      <p:pic>
        <p:nvPicPr>
          <p:cNvPr id="23555" name="3 Imagen" descr="MSCAY7QXJ4CAKC7RPZCA72CZX4CAKR8A2VCA3EK3TWCAO123FRCAF4F298CA1YQZAVCA119V2WCAVFVIIVCA187LJMCAGR81TWCAGU7UW5CARLQVWGCA8WC5SGCAJECGBCCAOHU9SFCAUEDDHWCAF0NGI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114800"/>
            <a:ext cx="15716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PROPIEDADES DEL SIGNO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85852" y="1571612"/>
            <a:ext cx="735811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ES CASI SIEMPRE ARBITRARIO: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latin typeface="+mn-lt"/>
                <a:ea typeface="+mn-ea"/>
                <a:cs typeface="+mn-cs"/>
              </a:rPr>
              <a:t>La relación entre el significado y el significante del signo lingüístico es un acuerdo libre entre los hombres.  Cada </a:t>
            </a:r>
            <a:r>
              <a:rPr lang="es-AR" dirty="0">
                <a:latin typeface="+mn-lt"/>
                <a:ea typeface="+mn-ea"/>
                <a:cs typeface="+mn-cs"/>
                <a:hlinkClick r:id="rId3"/>
              </a:rPr>
              <a:t>comunidad</a:t>
            </a:r>
            <a:r>
              <a:rPr lang="es-AR" dirty="0">
                <a:latin typeface="+mn-lt"/>
                <a:ea typeface="+mn-ea"/>
                <a:cs typeface="+mn-cs"/>
              </a:rPr>
              <a:t> de hablantes utiliza distintos significantes para un mismo significado. La palabra que nos sirve para referirnos a "pájaro" es </a:t>
            </a:r>
            <a:r>
              <a:rPr lang="es-AR" b="1" dirty="0">
                <a:latin typeface="+mn-lt"/>
                <a:ea typeface="+mn-ea"/>
                <a:cs typeface="+mn-cs"/>
              </a:rPr>
              <a:t>pájaro</a:t>
            </a:r>
            <a:r>
              <a:rPr lang="es-AR" dirty="0">
                <a:latin typeface="+mn-lt"/>
                <a:ea typeface="+mn-ea"/>
                <a:cs typeface="+mn-cs"/>
              </a:rPr>
              <a:t> pero podría ser otra y todos lo entenderíamos</a:t>
            </a:r>
            <a:r>
              <a:rPr lang="es-AR" b="1" dirty="0">
                <a:latin typeface="+mn-lt"/>
                <a:ea typeface="+mn-ea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b="1" dirty="0">
                <a:latin typeface="+mn-lt"/>
                <a:ea typeface="+mn-ea"/>
                <a:cs typeface="+mn-cs"/>
              </a:rPr>
              <a:t>LINEALIDAD DEL SIGNIFICANTE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latin typeface="+mn-lt"/>
                <a:ea typeface="+mn-ea"/>
                <a:cs typeface="+mn-cs"/>
              </a:rPr>
              <a:t>Por su naturaleza auditiva se desarrolla en el tiempo.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latin typeface="+mn-lt"/>
                <a:ea typeface="+mn-ea"/>
                <a:cs typeface="+mn-cs"/>
              </a:rPr>
              <a:t>Los elementos del significante se ordenan uno detrás del otro sin superponerse.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b="1" dirty="0">
                <a:latin typeface="+mn-lt"/>
                <a:ea typeface="+mn-ea"/>
                <a:cs typeface="+mn-cs"/>
              </a:rPr>
              <a:t>ES MUTABLE E INMUTABLE a lo largo del tiempo.</a:t>
            </a:r>
            <a:endParaRPr lang="es-AR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REPASANDO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idx="4294967295"/>
          </p:nvPr>
        </p:nvSpPr>
        <p:spPr>
          <a:xfrm>
            <a:off x="522288" y="1784350"/>
            <a:ext cx="8099425" cy="3716338"/>
          </a:xfrm>
        </p:spPr>
        <p:txBody>
          <a:bodyPr/>
          <a:lstStyle/>
          <a:p>
            <a:pPr algn="ctr" eaLnBrk="1" hangingPunct="1">
              <a:buFont typeface="Wingdings" pitchFamily="-72" charset="2"/>
              <a:buNone/>
            </a:pPr>
            <a:r>
              <a:rPr lang="es-AR" sz="2800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SIGNOS DEL LENGUAJE VISUAL</a:t>
            </a:r>
          </a:p>
          <a:p>
            <a:pPr algn="ctr" eaLnBrk="1" hangingPunct="1">
              <a:buFont typeface="Wingdings" pitchFamily="-72" charset="2"/>
              <a:buNone/>
            </a:pPr>
            <a:endParaRPr lang="es-AR" sz="28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buFont typeface="Wingdings" pitchFamily="-72" charset="2"/>
              <a:buNone/>
            </a:pPr>
            <a:r>
              <a:rPr lang="es-AR" sz="2800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VERBAL  </a:t>
            </a:r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LENGUAJE  ORAL Y ESCRITO            </a:t>
            </a:r>
          </a:p>
          <a:p>
            <a:pPr algn="ctr" eaLnBrk="1" hangingPunct="1">
              <a:buFont typeface="Wingdings" pitchFamily="-72" charset="2"/>
              <a:buNone/>
            </a:pPr>
            <a:endParaRPr lang="es-AR" sz="2800" b="1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buFont typeface="Wingdings" pitchFamily="-72" charset="2"/>
              <a:buNone/>
            </a:pPr>
            <a:r>
              <a:rPr lang="es-AR" sz="2800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NO VERBAL </a:t>
            </a:r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IMÁGENES  / GESTOS  / SONIDOS</a:t>
            </a:r>
          </a:p>
          <a:p>
            <a:pPr eaLnBrk="1" hangingPunct="1"/>
            <a:endParaRPr lang="es-AR" sz="2800" b="1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1201737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36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LOS CONTINUADORES DE SAUSSURE EN LAS DECADAS DEL 50 Y 60</a:t>
            </a:r>
          </a:p>
        </p:txBody>
      </p:sp>
      <p:sp>
        <p:nvSpPr>
          <p:cNvPr id="26626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2622550"/>
            <a:ext cx="7772400" cy="4083050"/>
          </a:xfrm>
        </p:spPr>
        <p:txBody>
          <a:bodyPr/>
          <a:lstStyle/>
          <a:p>
            <a:pPr eaLnBrk="1" hangingPunct="1">
              <a:buFont typeface="Wingdings" pitchFamily="-72" charset="2"/>
              <a:buNone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   ROLAND BARTHES Y ECO</a:t>
            </a:r>
          </a:p>
          <a:p>
            <a:pPr eaLnBrk="1" hangingPunct="1">
              <a:buFont typeface="Wingdings" pitchFamily="-72" charset="2"/>
              <a:buNone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    Trasladaron sus ideas, a los demás sistemas de SIGNOS, para aplicarlos en el análisis de obras VISUALES:</a:t>
            </a:r>
          </a:p>
          <a:p>
            <a:pPr eaLnBrk="1" hangingPunct="1">
              <a:buFont typeface="Wingdings" pitchFamily="-72" charset="2"/>
              <a:buNone/>
            </a:pPr>
            <a:endParaRPr lang="es-AR" sz="24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MUSICALES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CINEMATOGRAFICAS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ARQUITECTONICAS</a:t>
            </a:r>
          </a:p>
          <a:p>
            <a:pPr eaLnBrk="1" hangingPunct="1">
              <a:buFont typeface="Wingdings" pitchFamily="-72" charset="2"/>
              <a:buNone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Construyendo cada uno su propia SEMIOLOGIA.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6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ROLAND BARTHES</a:t>
            </a:r>
          </a:p>
        </p:txBody>
      </p:sp>
      <p:sp>
        <p:nvSpPr>
          <p:cNvPr id="27650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3919538"/>
            <a:ext cx="7772400" cy="2405062"/>
          </a:xfrm>
        </p:spPr>
        <p:txBody>
          <a:bodyPr/>
          <a:lstStyle/>
          <a:p>
            <a:pPr algn="ctr" eaLnBrk="1" hangingPunct="1">
              <a:buFont typeface="Wingdings" pitchFamily="-72" charset="2"/>
              <a:buNone/>
            </a:pPr>
            <a:endParaRPr lang="es-AR" sz="24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buFont typeface="Wingdings" pitchFamily="-72" charset="2"/>
              <a:buNone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(literario, sociólogo y filósofo francés)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FUE EL PRIMERO QUE PERCIBIO LA EXISTENCIA DE UN PENSAMIENTO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NO VERBAL.</a:t>
            </a:r>
          </a:p>
        </p:txBody>
      </p:sp>
      <p:pic>
        <p:nvPicPr>
          <p:cNvPr id="4" name="3 Imagen" descr="bart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785926"/>
            <a:ext cx="1752600" cy="203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Para que sirve la Semiótica?</a:t>
            </a:r>
          </a:p>
        </p:txBody>
      </p:sp>
      <p:sp>
        <p:nvSpPr>
          <p:cNvPr id="28674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1784350"/>
            <a:ext cx="7772400" cy="4572000"/>
          </a:xfrm>
        </p:spPr>
        <p:txBody>
          <a:bodyPr/>
          <a:lstStyle/>
          <a:p>
            <a:pPr eaLnBrk="1" hangingPunct="1"/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Establece relaciones entre un CODIGO Y OTRO CODIGO</a:t>
            </a:r>
          </a:p>
          <a:p>
            <a:pPr eaLnBrk="1" hangingPunct="1"/>
            <a:endParaRPr lang="es-AR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Entre un LENGUAJE y otro LENGUAJE</a:t>
            </a:r>
          </a:p>
          <a:p>
            <a:pPr eaLnBrk="1" hangingPunct="1"/>
            <a:endParaRPr lang="es-AR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endParaRPr lang="es-AR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/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Para leer el mundo NO VERBAL: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81000" y="512763"/>
            <a:ext cx="8534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4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LENGUAJE NO VERBAL</a:t>
            </a:r>
          </a:p>
        </p:txBody>
      </p:sp>
      <p:pic>
        <p:nvPicPr>
          <p:cNvPr id="29698" name="3 Marcador de contenido" descr="33_3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28725" y="2084388"/>
            <a:ext cx="6848475" cy="4011612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 CUADRO</a:t>
            </a:r>
            <a:endParaRPr lang="es-AR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" name="3 Marcador de contenido" descr="1198804480_f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798762" y="1785926"/>
            <a:ext cx="3546475" cy="4572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UNA DANZA</a:t>
            </a:r>
            <a:endParaRPr lang="es-AR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" name="3 Marcador de contenido" descr="fotoderviched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84325" y="1433513"/>
            <a:ext cx="5975350" cy="39909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CuadroTexto"/>
          <p:cNvSpPr txBox="1">
            <a:spLocks noChangeArrowheads="1"/>
          </p:cNvSpPr>
          <p:nvPr/>
        </p:nvSpPr>
        <p:spPr bwMode="auto">
          <a:xfrm>
            <a:off x="2143125" y="914400"/>
            <a:ext cx="5286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AR" sz="4800">
                <a:latin typeface="Verdana" pitchFamily="-72" charset="0"/>
              </a:rPr>
              <a:t>SEMIOLOGIA / SEMIOTICA</a:t>
            </a:r>
          </a:p>
          <a:p>
            <a:pPr algn="ctr"/>
            <a:r>
              <a:rPr lang="es-AR">
                <a:latin typeface="Verdana" pitchFamily="-72" charset="0"/>
              </a:rPr>
              <a:t>el estudio de los signos</a:t>
            </a:r>
          </a:p>
          <a:p>
            <a:pPr algn="ctr"/>
            <a:endParaRPr lang="es-AR">
              <a:latin typeface="Verdana" pitchFamily="-72" charset="0"/>
            </a:endParaRPr>
          </a:p>
          <a:p>
            <a:pPr algn="ctr"/>
            <a:r>
              <a:rPr lang="es-AR" sz="1400">
                <a:latin typeface="Verdana" pitchFamily="-72" charset="0"/>
              </a:rPr>
              <a:t>Ambas ciencias tratan sobre la teoría general de los SIGNOS….</a:t>
            </a:r>
          </a:p>
          <a:p>
            <a:pPr algn="ctr"/>
            <a:endParaRPr lang="es-AR" sz="1400">
              <a:latin typeface="Verdana" pitchFamily="-72" charset="0"/>
            </a:endParaRPr>
          </a:p>
          <a:p>
            <a:pPr algn="ctr"/>
            <a:endParaRPr lang="es-AR" sz="1400">
              <a:latin typeface="Verdana" pitchFamily="-72" charset="0"/>
            </a:endParaRPr>
          </a:p>
          <a:p>
            <a:pPr algn="ctr"/>
            <a:r>
              <a:rPr lang="es-AR" sz="3200">
                <a:latin typeface="Verdana" pitchFamily="-72" charset="0"/>
              </a:rPr>
              <a:t>Del  Griego </a:t>
            </a:r>
            <a:r>
              <a:rPr lang="es-AR" sz="3200" i="1">
                <a:latin typeface="Verdana" pitchFamily="-72" charset="0"/>
              </a:rPr>
              <a:t>Semeion</a:t>
            </a:r>
            <a:r>
              <a:rPr lang="es-AR" sz="3200">
                <a:latin typeface="Verdana" pitchFamily="-72" charset="0"/>
              </a:rPr>
              <a:t> = SIGNO, </a:t>
            </a:r>
          </a:p>
          <a:p>
            <a:pPr algn="ctr"/>
            <a:endParaRPr lang="es-AR" sz="1400">
              <a:latin typeface="Verdana" pitchFamily="-72" charset="0"/>
            </a:endParaRPr>
          </a:p>
          <a:p>
            <a:pPr algn="ctr"/>
            <a:endParaRPr lang="es-AR" sz="1400">
              <a:latin typeface="Verdana" pitchFamily="-7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18891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Una MODA</a:t>
            </a:r>
            <a:endParaRPr lang="es-AR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2770" name="3 Marcador de contenido" descr="untitled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098675" y="1292225"/>
            <a:ext cx="4946650" cy="5376863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CINE</a:t>
            </a:r>
            <a:endParaRPr lang="es-AR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3794" name="3 Marcador de contenido" descr="cine18nov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713038" y="1357313"/>
            <a:ext cx="3717925" cy="5213350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CHARLES SANDERS PIERCE</a:t>
            </a:r>
          </a:p>
        </p:txBody>
      </p:sp>
      <p:pic>
        <p:nvPicPr>
          <p:cNvPr id="4" name="3 Marcador de contenido" descr="untitled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143240" y="1500174"/>
            <a:ext cx="2647950" cy="31051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19" name="4 CuadroTexto"/>
          <p:cNvSpPr txBox="1">
            <a:spLocks noChangeArrowheads="1"/>
          </p:cNvSpPr>
          <p:nvPr/>
        </p:nvSpPr>
        <p:spPr bwMode="auto">
          <a:xfrm>
            <a:off x="1571625" y="4786313"/>
            <a:ext cx="5937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AR">
                <a:latin typeface="Verdana" pitchFamily="-72" charset="0"/>
              </a:rPr>
              <a:t>EL PADRE DE LA SEMIOTICA</a:t>
            </a:r>
          </a:p>
          <a:p>
            <a:pPr algn="ctr"/>
            <a:r>
              <a:rPr lang="es-AR">
                <a:latin typeface="Verdana" pitchFamily="-72" charset="0"/>
              </a:rPr>
              <a:t>COMO CIENCIA ES UN LENGUAJE PARA HABLAR DE SIGNOS.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SIGNO SEGÚN PIERCE</a:t>
            </a:r>
          </a:p>
        </p:txBody>
      </p:sp>
      <p:sp>
        <p:nvSpPr>
          <p:cNvPr id="35842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1784350"/>
            <a:ext cx="7772400" cy="4572000"/>
          </a:xfrm>
        </p:spPr>
        <p:txBody>
          <a:bodyPr/>
          <a:lstStyle/>
          <a:p>
            <a:pPr eaLnBrk="1" hangingPunct="1"/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En el proceso de SEMIOSIS intervienen 3 componentes:</a:t>
            </a:r>
          </a:p>
          <a:p>
            <a:pPr eaLnBrk="1" hangingPunct="1"/>
            <a:r>
              <a:rPr lang="es-AR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A- EL SIGNO</a:t>
            </a:r>
          </a:p>
          <a:p>
            <a:pPr eaLnBrk="1" hangingPunct="1"/>
            <a:r>
              <a:rPr lang="es-AR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B- SU SIGNIFICADO</a:t>
            </a:r>
          </a:p>
          <a:p>
            <a:pPr eaLnBrk="1" hangingPunct="1"/>
            <a:r>
              <a:rPr lang="es-AR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C- EL EFECTO  </a:t>
            </a: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que dicho SIGNO produce en determinada persona, al que llama </a:t>
            </a:r>
            <a:r>
              <a:rPr lang="es-AR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INTERPRETANTE.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6000" smtClean="0">
                <a:solidFill>
                  <a:srgbClr val="FF0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EJEMPLO</a:t>
            </a:r>
          </a:p>
        </p:txBody>
      </p:sp>
      <p:pic>
        <p:nvPicPr>
          <p:cNvPr id="36866" name="6 Marcador de contenido" descr="30003417608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214563"/>
            <a:ext cx="4714875" cy="3471862"/>
          </a:xfrm>
        </p:spPr>
      </p:pic>
      <p:sp>
        <p:nvSpPr>
          <p:cNvPr id="36867" name="8 CuadroTexto"/>
          <p:cNvSpPr txBox="1">
            <a:spLocks noChangeArrowheads="1"/>
          </p:cNvSpPr>
          <p:nvPr/>
        </p:nvSpPr>
        <p:spPr bwMode="auto">
          <a:xfrm>
            <a:off x="5643563" y="2282825"/>
            <a:ext cx="3348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AR" sz="2800">
                <a:latin typeface="Verdana" pitchFamily="-72" charset="0"/>
              </a:rPr>
              <a:t>UN MAPA</a:t>
            </a:r>
          </a:p>
          <a:p>
            <a:pPr>
              <a:buFont typeface="Arial" pitchFamily="-72" charset="0"/>
              <a:buChar char="•"/>
            </a:pPr>
            <a:r>
              <a:rPr lang="es-AR" sz="2800">
                <a:latin typeface="Verdana" pitchFamily="-72" charset="0"/>
              </a:rPr>
              <a:t>(signo)</a:t>
            </a:r>
          </a:p>
          <a:p>
            <a:r>
              <a:rPr lang="es-AR" sz="2800">
                <a:latin typeface="Verdana" pitchFamily="-72" charset="0"/>
              </a:rPr>
              <a:t>INDICA UNA REGION GEOGRAFICA</a:t>
            </a:r>
          </a:p>
          <a:p>
            <a:pPr>
              <a:buFont typeface="Arial" pitchFamily="-72" charset="0"/>
              <a:buChar char="•"/>
            </a:pPr>
            <a:r>
              <a:rPr lang="es-AR" sz="2800">
                <a:latin typeface="Verdana" pitchFamily="-72" charset="0"/>
              </a:rPr>
              <a:t>( significado)</a:t>
            </a:r>
          </a:p>
          <a:p>
            <a:r>
              <a:rPr lang="es-AR" sz="2800">
                <a:latin typeface="Verdana" pitchFamily="-72" charset="0"/>
              </a:rPr>
              <a:t>A UN VIAJERO</a:t>
            </a:r>
          </a:p>
          <a:p>
            <a:pPr>
              <a:buFont typeface="Arial" pitchFamily="-72" charset="0"/>
              <a:buChar char="•"/>
            </a:pPr>
            <a:r>
              <a:rPr lang="es-AR" sz="2800">
                <a:latin typeface="Verdana" pitchFamily="-72" charset="0"/>
              </a:rPr>
              <a:t>(interpretante)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PIERCE CLASIFICA AL SIGNO EN 3!</a:t>
            </a:r>
            <a:b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endParaRPr lang="es-AR" sz="32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7890" name="2 Marcador de contenido"/>
          <p:cNvSpPr>
            <a:spLocks noGrp="1"/>
          </p:cNvSpPr>
          <p:nvPr>
            <p:ph idx="4294967295"/>
          </p:nvPr>
        </p:nvSpPr>
        <p:spPr>
          <a:xfrm>
            <a:off x="1863725" y="2357438"/>
            <a:ext cx="5416550" cy="3214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endParaRPr lang="es-AR" sz="36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AR" sz="36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ICONO </a:t>
            </a:r>
          </a:p>
          <a:p>
            <a:pPr eaLnBrk="1" hangingPunct="1">
              <a:lnSpc>
                <a:spcPct val="80000"/>
              </a:lnSpc>
            </a:pPr>
            <a:r>
              <a:rPr lang="es-AR" sz="36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INDICE O SE</a:t>
            </a:r>
            <a:r>
              <a:rPr lang="es-AR" altLang="ja-JP" sz="36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Ñ</a:t>
            </a:r>
            <a:r>
              <a:rPr lang="es-AR" sz="36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AL</a:t>
            </a:r>
          </a:p>
          <a:p>
            <a:pPr eaLnBrk="1" hangingPunct="1">
              <a:lnSpc>
                <a:spcPct val="80000"/>
              </a:lnSpc>
            </a:pPr>
            <a:r>
              <a:rPr lang="es-AR" sz="36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SIMBOLO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pPr eaLnBrk="1" hangingPunct="1">
              <a:defRPr/>
            </a:pPr>
            <a:r>
              <a:rPr lang="es-AR" sz="6600" b="1" smtClean="0">
                <a:solidFill>
                  <a:srgbClr val="FFC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ICONO</a:t>
            </a:r>
          </a:p>
        </p:txBody>
      </p:sp>
      <p:pic>
        <p:nvPicPr>
          <p:cNvPr id="38914" name="6 Marcador de contenido" descr="ciego-icono-t9836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1435100"/>
            <a:ext cx="3238500" cy="4572000"/>
          </a:xfrm>
        </p:spPr>
      </p:pic>
      <p:sp>
        <p:nvSpPr>
          <p:cNvPr id="38915" name="5 Marcador de texto"/>
          <p:cNvSpPr>
            <a:spLocks noGrp="1"/>
          </p:cNvSpPr>
          <p:nvPr>
            <p:ph type="body" idx="4294967295"/>
          </p:nvPr>
        </p:nvSpPr>
        <p:spPr>
          <a:xfrm>
            <a:off x="152400" y="1816100"/>
            <a:ext cx="4343400" cy="44323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Existe una similitud entre SIGNIFICADO Y SIGNIFICA</a:t>
            </a:r>
          </a:p>
          <a:p>
            <a:pPr eaLnBrk="1" hangingPunct="1">
              <a:buFontTx/>
              <a:buChar char="-"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LA similitud puede ser mucha o poca,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-Representa UNA O VARIAS CUALIDADES DEL OBJETO.</a:t>
            </a:r>
          </a:p>
          <a:p>
            <a:pPr eaLnBrk="1" hangingPunct="1">
              <a:buFontTx/>
              <a:buChar char="-"/>
            </a:pP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Establecen una relación DIRECTA con aquello que refieren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85750"/>
            <a:ext cx="8229600" cy="1162050"/>
          </a:xfrm>
        </p:spPr>
        <p:txBody>
          <a:bodyPr/>
          <a:lstStyle/>
          <a:p>
            <a:pPr eaLnBrk="1" hangingPunct="1">
              <a:defRPr/>
            </a:pPr>
            <a:r>
              <a:rPr lang="es-AR" sz="6600" smtClean="0">
                <a:solidFill>
                  <a:srgbClr val="FFC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ICONO IMAGEN</a:t>
            </a:r>
            <a:endParaRPr lang="es-AR" sz="66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9938" name="4 Marcador de contenido" descr="morrison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1428750"/>
            <a:ext cx="4838700" cy="4572000"/>
          </a:xfrm>
        </p:spPr>
      </p:pic>
      <p:sp>
        <p:nvSpPr>
          <p:cNvPr id="39939" name="2 Marcador de texto"/>
          <p:cNvSpPr>
            <a:spLocks noGrp="1"/>
          </p:cNvSpPr>
          <p:nvPr>
            <p:ph type="body" idx="4294967295"/>
          </p:nvPr>
        </p:nvSpPr>
        <p:spPr>
          <a:xfrm>
            <a:off x="142875" y="1571625"/>
            <a:ext cx="3429000" cy="4572000"/>
          </a:xfrm>
        </p:spPr>
        <p:txBody>
          <a:bodyPr/>
          <a:lstStyle/>
          <a:p>
            <a:pPr eaLnBrk="1" hangingPunct="1"/>
            <a:r>
              <a:rPr lang="es-AR" sz="4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Una fotografía:</a:t>
            </a:r>
          </a:p>
          <a:p>
            <a:pPr eaLnBrk="1" hangingPunct="1"/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Significante:</a:t>
            </a:r>
          </a:p>
          <a:p>
            <a:pPr eaLnBrk="1" hangingPunct="1"/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la foto</a:t>
            </a:r>
          </a:p>
          <a:p>
            <a:pPr eaLnBrk="1" hangingPunct="1"/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Significado:</a:t>
            </a:r>
          </a:p>
          <a:p>
            <a:pPr eaLnBrk="1" hangingPunct="1"/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MORRISON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pPr eaLnBrk="1" hangingPunct="1">
              <a:defRPr/>
            </a:pPr>
            <a:r>
              <a:rPr lang="es-AR" sz="6600" smtClean="0">
                <a:solidFill>
                  <a:srgbClr val="FFC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ICONO IMAGEN</a:t>
            </a:r>
            <a:endParaRPr lang="es-AR" sz="66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2" name="4 Marcador de contenido" descr="caricatura_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435100"/>
            <a:ext cx="3511550" cy="4572000"/>
          </a:xfrm>
        </p:spPr>
      </p:pic>
      <p:sp>
        <p:nvSpPr>
          <p:cNvPr id="40963" name="2 Marcador de texto"/>
          <p:cNvSpPr>
            <a:spLocks noGrp="1"/>
          </p:cNvSpPr>
          <p:nvPr>
            <p:ph type="body" idx="4294967295"/>
          </p:nvPr>
        </p:nvSpPr>
        <p:spPr>
          <a:xfrm>
            <a:off x="152400" y="2349500"/>
            <a:ext cx="4114800" cy="3213100"/>
          </a:xfrm>
        </p:spPr>
        <p:txBody>
          <a:bodyPr/>
          <a:lstStyle/>
          <a:p>
            <a:pPr eaLnBrk="1" hangingPunct="1"/>
            <a:r>
              <a:rPr lang="es-AR" sz="4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 dibujo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Significante: la caricatura</a:t>
            </a:r>
          </a:p>
          <a:p>
            <a:pPr eaLnBrk="1" hangingPunct="1"/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Significado: la persona representada</a:t>
            </a:r>
          </a:p>
          <a:p>
            <a:pPr eaLnBrk="1" hangingPunct="1"/>
            <a:endParaRPr lang="es-AR" sz="24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pPr eaLnBrk="1" hangingPunct="1">
              <a:defRPr/>
            </a:pPr>
            <a:r>
              <a:rPr lang="es-AR" sz="6600" smtClean="0">
                <a:solidFill>
                  <a:srgbClr val="FFC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ICONO DIAGRAMA</a:t>
            </a:r>
            <a:endParaRPr lang="es-AR" sz="66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86" name="4 Marcador de contenido" descr="Planta%201%20y%202%20vivienda%20D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49825" y="1500188"/>
            <a:ext cx="3736975" cy="4572000"/>
          </a:xfrm>
        </p:spPr>
      </p:pic>
      <p:sp>
        <p:nvSpPr>
          <p:cNvPr id="41987" name="2 Marcador de texto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3581400" cy="4572000"/>
          </a:xfrm>
        </p:spPr>
        <p:txBody>
          <a:bodyPr/>
          <a:lstStyle/>
          <a:p>
            <a:pPr eaLnBrk="1" hangingPunct="1"/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Representa  relaciones de proporción con el objeto representado.</a:t>
            </a:r>
          </a:p>
          <a:p>
            <a:pPr eaLnBrk="1" hangingPunct="1"/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Por ej.: un mapa, un diagrama, un molde, una maqueta.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CONCEPCIONES DEL SIGNO</a:t>
            </a:r>
          </a:p>
        </p:txBody>
      </p:sp>
      <p:sp>
        <p:nvSpPr>
          <p:cNvPr id="15362" name="3 Marcador de contenido"/>
          <p:cNvSpPr>
            <a:spLocks noGrp="1"/>
          </p:cNvSpPr>
          <p:nvPr>
            <p:ph sz="half" idx="1"/>
          </p:nvPr>
        </p:nvSpPr>
        <p:spPr>
          <a:xfrm>
            <a:off x="465138" y="1285875"/>
            <a:ext cx="4038600" cy="5429250"/>
          </a:xfrm>
        </p:spPr>
        <p:txBody>
          <a:bodyPr/>
          <a:lstStyle/>
          <a:p>
            <a:pPr algn="ctr" eaLnBrk="1" hangingPunct="1">
              <a:buFont typeface="Wingdings" pitchFamily="-72" charset="2"/>
              <a:buNone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BINARIA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s-AR" smtClean="0">
                <a:solidFill>
                  <a:srgbClr val="B2E389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Ferdinand de Saussure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Lingüista (suizo) 1857 - 1913</a:t>
            </a:r>
          </a:p>
        </p:txBody>
      </p:sp>
      <p:sp>
        <p:nvSpPr>
          <p:cNvPr id="15363" name="4 Marcador de contenido"/>
          <p:cNvSpPr>
            <a:spLocks noGrp="1"/>
          </p:cNvSpPr>
          <p:nvPr>
            <p:ph sz="half" idx="2"/>
          </p:nvPr>
        </p:nvSpPr>
        <p:spPr>
          <a:xfrm>
            <a:off x="4656138" y="1357313"/>
            <a:ext cx="4038600" cy="4938712"/>
          </a:xfrm>
        </p:spPr>
        <p:txBody>
          <a:bodyPr/>
          <a:lstStyle/>
          <a:p>
            <a:pPr algn="ctr" eaLnBrk="1" hangingPunct="1">
              <a:buFont typeface="Wingdings" pitchFamily="-72" charset="2"/>
              <a:buNone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TRIADICA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s-AR" smtClean="0">
                <a:solidFill>
                  <a:srgbClr val="B2E389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Charles Sanders Pierce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Filosofo y matematico  (EEUU)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1839-1914</a:t>
            </a:r>
          </a:p>
        </p:txBody>
      </p:sp>
      <p:pic>
        <p:nvPicPr>
          <p:cNvPr id="6" name="5 Imagen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211" y="3663097"/>
            <a:ext cx="2072466" cy="2431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Imagen" descr="Sauss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246" y="3663165"/>
            <a:ext cx="1949774" cy="2360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pPr eaLnBrk="1" hangingPunct="1">
              <a:defRPr/>
            </a:pPr>
            <a:r>
              <a:rPr lang="es-AR" sz="6600" smtClean="0">
                <a:solidFill>
                  <a:srgbClr val="FFC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INDICE</a:t>
            </a:r>
            <a:endParaRPr lang="es-AR" sz="66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3010" name="4 Marcador de contenido" descr="HUELL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1663700"/>
            <a:ext cx="5486400" cy="4114800"/>
          </a:xfrm>
        </p:spPr>
      </p:pic>
      <p:sp>
        <p:nvSpPr>
          <p:cNvPr id="43011" name="2 Marcador de texto"/>
          <p:cNvSpPr>
            <a:spLocks noGrp="1"/>
          </p:cNvSpPr>
          <p:nvPr>
            <p:ph type="body" idx="4294967295"/>
          </p:nvPr>
        </p:nvSpPr>
        <p:spPr>
          <a:xfrm>
            <a:off x="76200" y="1676400"/>
            <a:ext cx="3352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-72" charset="0"/>
              <a:buChar char="•"/>
            </a:pPr>
            <a:r>
              <a:rPr lang="es-AR" sz="2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Son un hecho físico.</a:t>
            </a:r>
          </a:p>
          <a:p>
            <a:pPr eaLnBrk="1" hangingPunct="1">
              <a:lnSpc>
                <a:spcPct val="90000"/>
              </a:lnSpc>
              <a:buFont typeface="Arial" pitchFamily="-72" charset="0"/>
              <a:buChar char="•"/>
            </a:pPr>
            <a:r>
              <a:rPr lang="es-AR" sz="2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No tienen relación  con nada. </a:t>
            </a:r>
          </a:p>
          <a:p>
            <a:pPr eaLnBrk="1" hangingPunct="1">
              <a:lnSpc>
                <a:spcPct val="90000"/>
              </a:lnSpc>
              <a:buFont typeface="Arial" pitchFamily="-72" charset="0"/>
              <a:buChar char="•"/>
            </a:pPr>
            <a:r>
              <a:rPr lang="es-AR" sz="2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Solo indican , señalan  un fenómeno.</a:t>
            </a:r>
          </a:p>
          <a:p>
            <a:pPr eaLnBrk="1" hangingPunct="1">
              <a:lnSpc>
                <a:spcPct val="90000"/>
              </a:lnSpc>
            </a:pPr>
            <a:r>
              <a:rPr lang="es-AR" sz="2200" b="1" smtClean="0">
                <a:solidFill>
                  <a:srgbClr val="FF0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Significante:</a:t>
            </a:r>
          </a:p>
          <a:p>
            <a:pPr eaLnBrk="1" hangingPunct="1">
              <a:lnSpc>
                <a:spcPct val="90000"/>
              </a:lnSpc>
            </a:pPr>
            <a:r>
              <a:rPr lang="es-AR" sz="2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La huella</a:t>
            </a:r>
          </a:p>
          <a:p>
            <a:pPr eaLnBrk="1" hangingPunct="1">
              <a:lnSpc>
                <a:spcPct val="90000"/>
              </a:lnSpc>
            </a:pPr>
            <a:r>
              <a:rPr lang="es-AR" sz="2200" b="1" smtClean="0">
                <a:solidFill>
                  <a:srgbClr val="FF0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Significado:</a:t>
            </a:r>
          </a:p>
          <a:p>
            <a:pPr eaLnBrk="1" hangingPunct="1">
              <a:lnSpc>
                <a:spcPct val="90000"/>
              </a:lnSpc>
            </a:pPr>
            <a:r>
              <a:rPr lang="es-AR" sz="2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paso de un animal</a:t>
            </a:r>
            <a:endParaRPr lang="es-AR" sz="220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pPr algn="ctr" eaLnBrk="1" hangingPunct="1"/>
            <a:r>
              <a:rPr lang="es-AR" sz="6600" smtClean="0">
                <a:solidFill>
                  <a:schemeClr val="tx1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INDICE</a:t>
            </a:r>
            <a:endParaRPr lang="es-AR" sz="6600" smtClean="0">
              <a:solidFill>
                <a:srgbClr val="FF0000"/>
              </a:solidFill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4034" name="4 Marcador de contenido" descr="_40525029_1114mujer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571625"/>
            <a:ext cx="4724400" cy="4189413"/>
          </a:xfrm>
        </p:spPr>
      </p:pic>
      <p:sp>
        <p:nvSpPr>
          <p:cNvPr id="44035" name="2 Marcador de texto"/>
          <p:cNvSpPr>
            <a:spLocks noGrp="1"/>
          </p:cNvSpPr>
          <p:nvPr>
            <p:ph type="body" idx="4294967295"/>
          </p:nvPr>
        </p:nvSpPr>
        <p:spPr>
          <a:xfrm>
            <a:off x="357188" y="2100263"/>
            <a:ext cx="3286125" cy="3081337"/>
          </a:xfrm>
        </p:spPr>
        <p:txBody>
          <a:bodyPr/>
          <a:lstStyle/>
          <a:p>
            <a:pPr eaLnBrk="1" hangingPunct="1"/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Significante:</a:t>
            </a:r>
          </a:p>
          <a:p>
            <a:pPr eaLnBrk="1" hangingPunct="1"/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Ojo morado</a:t>
            </a:r>
          </a:p>
          <a:p>
            <a:pPr eaLnBrk="1" hangingPunct="1"/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Significado:</a:t>
            </a:r>
          </a:p>
          <a:p>
            <a:pPr eaLnBrk="1" hangingPunct="1"/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Fue golpeada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228850" y="228600"/>
            <a:ext cx="4686300" cy="1162050"/>
          </a:xfrm>
        </p:spPr>
        <p:txBody>
          <a:bodyPr/>
          <a:lstStyle/>
          <a:p>
            <a:pPr eaLnBrk="1" hangingPunct="1"/>
            <a:r>
              <a:rPr lang="es-AR" sz="6600" smtClean="0">
                <a:solidFill>
                  <a:schemeClr val="tx1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INDICE</a:t>
            </a:r>
            <a:endParaRPr lang="es-AR" sz="6600" smtClean="0">
              <a:solidFill>
                <a:srgbClr val="FF0000"/>
              </a:solidFill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58" name="4 Marcador de contenido" descr="rayo3dn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1643063"/>
            <a:ext cx="5486400" cy="4114800"/>
          </a:xfrm>
        </p:spPr>
      </p:pic>
      <p:sp>
        <p:nvSpPr>
          <p:cNvPr id="45059" name="2 Marcador de texto"/>
          <p:cNvSpPr>
            <a:spLocks noGrp="1"/>
          </p:cNvSpPr>
          <p:nvPr>
            <p:ph type="body" idx="4294967295"/>
          </p:nvPr>
        </p:nvSpPr>
        <p:spPr>
          <a:xfrm>
            <a:off x="228600" y="2328863"/>
            <a:ext cx="3071813" cy="2928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AR" sz="2800" smtClean="0">
                <a:solidFill>
                  <a:srgbClr val="FF0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Significante: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rayo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smtClean="0">
                <a:solidFill>
                  <a:srgbClr val="FF0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Significado: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Se aprox una tormenta</a:t>
            </a:r>
          </a:p>
          <a:p>
            <a:pPr eaLnBrk="1" hangingPunct="1">
              <a:lnSpc>
                <a:spcPct val="90000"/>
              </a:lnSpc>
            </a:pPr>
            <a:endParaRPr lang="es-AR" sz="28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pPr eaLnBrk="1" hangingPunct="1"/>
            <a:r>
              <a:rPr lang="es-AR" sz="6600" smtClean="0">
                <a:solidFill>
                  <a:schemeClr val="tx1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SIMBOLO</a:t>
            </a:r>
            <a:endParaRPr lang="es-AR" sz="6600" b="1" smtClean="0">
              <a:solidFill>
                <a:srgbClr val="00B0F0"/>
              </a:solidFill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6082" name="4 Marcador de contenido" descr="balanza(1)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91125" y="1435100"/>
            <a:ext cx="3952875" cy="4572000"/>
          </a:xfrm>
        </p:spPr>
      </p:pic>
      <p:sp>
        <p:nvSpPr>
          <p:cNvPr id="46083" name="2 Marcador de texto"/>
          <p:cNvSpPr>
            <a:spLocks noGrp="1"/>
          </p:cNvSpPr>
          <p:nvPr>
            <p:ph type="body" idx="4294967295"/>
          </p:nvPr>
        </p:nvSpPr>
        <p:spPr>
          <a:xfrm>
            <a:off x="76200" y="1435100"/>
            <a:ext cx="419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-72" charset="0"/>
              <a:buChar char="•"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Son un hecho psicológico, su naturaleza es </a:t>
            </a:r>
            <a:r>
              <a:rPr lang="es-AR" sz="3200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psíquica </a:t>
            </a: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y no física.</a:t>
            </a:r>
          </a:p>
          <a:p>
            <a:pPr eaLnBrk="1" hangingPunct="1">
              <a:lnSpc>
                <a:spcPct val="90000"/>
              </a:lnSpc>
              <a:buFont typeface="Arial" pitchFamily="-72" charset="0"/>
              <a:buChar char="•"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Establecen una relación INDIRECTA con aquello que refieren.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1773237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SIMBOLOS DE RELACION ARBITRARIA</a:t>
            </a:r>
            <a:b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para comprenderlos hay q saber de antemano lo que significan</a:t>
            </a:r>
          </a:p>
        </p:txBody>
      </p:sp>
      <p:sp>
        <p:nvSpPr>
          <p:cNvPr id="47106" name="2 Marcador de contenido"/>
          <p:cNvSpPr>
            <a:spLocks noGrp="1"/>
          </p:cNvSpPr>
          <p:nvPr>
            <p:ph idx="4294967295"/>
          </p:nvPr>
        </p:nvSpPr>
        <p:spPr>
          <a:xfrm>
            <a:off x="1143000" y="3254375"/>
            <a:ext cx="6800850" cy="253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s-AR" sz="1800" smtClean="0">
                <a:solidFill>
                  <a:srgbClr val="B0105C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                                       SIGNIFICADO       </a:t>
            </a:r>
          </a:p>
          <a:p>
            <a:pPr algn="just" eaLnBrk="1" hangingPunct="1">
              <a:lnSpc>
                <a:spcPct val="90000"/>
              </a:lnSpc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ESTRECHAR  LA MANO……………. UN SALUDO</a:t>
            </a:r>
          </a:p>
          <a:p>
            <a:pPr algn="just" eaLnBrk="1" hangingPunct="1">
              <a:lnSpc>
                <a:spcPct val="90000"/>
              </a:lnSpc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VESTIMENTA DE NEGRO…………..LUTO</a:t>
            </a:r>
          </a:p>
          <a:p>
            <a:pPr algn="just" eaLnBrk="1" hangingPunct="1">
              <a:lnSpc>
                <a:spcPct val="90000"/>
              </a:lnSpc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 APLAUSO…………………………..APROBACION</a:t>
            </a:r>
          </a:p>
          <a:p>
            <a:pPr algn="just" eaLnBrk="1" hangingPunct="1">
              <a:lnSpc>
                <a:spcPct val="90000"/>
              </a:lnSpc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UNA REVERENCIA……………………UN SALUDO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Cuenta con 3 ramas subordinadas</a:t>
            </a:r>
          </a:p>
        </p:txBody>
      </p:sp>
      <p:sp>
        <p:nvSpPr>
          <p:cNvPr id="48130" name="2 Marcador de contenido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81724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2400" smtClean="0">
                <a:solidFill>
                  <a:srgbClr val="FFC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La SINTACTICA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Estudia las letras las palabras y las frases prescindiendo de sus significados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No  solo de los signos verbales sino que  tambien es extensible a un color, un 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tipo de línea etc.</a:t>
            </a:r>
            <a:endParaRPr lang="es-AR" sz="24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2400" smtClean="0">
                <a:solidFill>
                  <a:srgbClr val="FF000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La SEMANTICA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Estudia los aspectos relacionados al contenido:  que significa? 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Tiene doble sentido?</a:t>
            </a: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2400" smtClean="0">
                <a:solidFill>
                  <a:srgbClr val="0070C0"/>
                </a:solidFill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La PRAGMATICA 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Estudia los aspectos relacionados con el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RECEPTOR – EL EMISOR – Y LAS FUNC DEL LENGUAJE. 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Como es recibido el mensaje? Lo esperaba? Lo sorprende?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s-AR" sz="18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 Cual es el objetivo del mensaje? Le es util?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DIMENSIONES DEL SIGNO VISUAL</a:t>
            </a:r>
          </a:p>
        </p:txBody>
      </p:sp>
      <p:sp>
        <p:nvSpPr>
          <p:cNvPr id="49154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2698750"/>
            <a:ext cx="7772400" cy="2635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SINTAXIS  RELACION SIGNO-SIGNO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32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Estudia SIGNOS VERBALES Y NO VERBALES en relación a si mismo , lo cual atañe a su SIGNIFICANTE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DIMENSIONES DEL SIGNO VISUAL</a:t>
            </a:r>
          </a:p>
        </p:txBody>
      </p:sp>
      <p:sp>
        <p:nvSpPr>
          <p:cNvPr id="50178" name="3 CuadroTexto"/>
          <p:cNvSpPr txBox="1">
            <a:spLocks noChangeArrowheads="1"/>
          </p:cNvSpPr>
          <p:nvPr/>
        </p:nvSpPr>
        <p:spPr bwMode="auto">
          <a:xfrm>
            <a:off x="1643063" y="2576513"/>
            <a:ext cx="5857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AR" sz="3200">
                <a:latin typeface="Verdana" pitchFamily="-72" charset="0"/>
              </a:rPr>
              <a:t>SEMANTICA RELACION SIGNO – SIGNIFICADO</a:t>
            </a:r>
          </a:p>
          <a:p>
            <a:pPr algn="ctr"/>
            <a:endParaRPr lang="es-AR" sz="3200">
              <a:latin typeface="Verdana" pitchFamily="-72" charset="0"/>
            </a:endParaRPr>
          </a:p>
          <a:p>
            <a:pPr algn="ctr"/>
            <a:r>
              <a:rPr lang="es-AR" sz="3200">
                <a:latin typeface="Verdana" pitchFamily="-72" charset="0"/>
              </a:rPr>
              <a:t>ESTUDIA LOS SIGNOS VISUALES EN RELACION A SU SIGNIFICADO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81000" y="512763"/>
            <a:ext cx="8534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DIMENSIONES DEL SIGNO VISUAL</a:t>
            </a:r>
          </a:p>
        </p:txBody>
      </p:sp>
      <p:sp>
        <p:nvSpPr>
          <p:cNvPr id="51202" name="3 CuadroTexto"/>
          <p:cNvSpPr txBox="1">
            <a:spLocks noChangeArrowheads="1"/>
          </p:cNvSpPr>
          <p:nvPr/>
        </p:nvSpPr>
        <p:spPr bwMode="auto">
          <a:xfrm>
            <a:off x="830263" y="2500313"/>
            <a:ext cx="7669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s-AR" sz="3200">
                <a:latin typeface="Verdana" pitchFamily="-72" charset="0"/>
              </a:rPr>
              <a:t>PRAGMATICA</a:t>
            </a:r>
          </a:p>
          <a:p>
            <a:pPr algn="ctr"/>
            <a:r>
              <a:rPr lang="es-AR" sz="3200">
                <a:latin typeface="Verdana" pitchFamily="-72" charset="0"/>
              </a:rPr>
              <a:t>RELACION </a:t>
            </a:r>
          </a:p>
          <a:p>
            <a:pPr algn="ctr"/>
            <a:r>
              <a:rPr lang="es-AR" sz="3200">
                <a:latin typeface="Verdana" pitchFamily="-72" charset="0"/>
              </a:rPr>
              <a:t>SIGNO – EMISORES- RECEPTORES- </a:t>
            </a:r>
          </a:p>
          <a:p>
            <a:pPr algn="ctr"/>
            <a:r>
              <a:rPr lang="es-AR" sz="3200">
                <a:latin typeface="Verdana" pitchFamily="-72" charset="0"/>
              </a:rPr>
              <a:t>Y FUNCIONES DEL LENGUAJE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2 Subtítulo"/>
          <p:cNvSpPr>
            <a:spLocks noGrp="1"/>
          </p:cNvSpPr>
          <p:nvPr>
            <p:ph type="subTitle" idx="4294967295"/>
          </p:nvPr>
        </p:nvSpPr>
        <p:spPr>
          <a:xfrm>
            <a:off x="685800" y="2835275"/>
            <a:ext cx="7772400" cy="1508125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 eaLnBrk="1" hangingPunct="1">
              <a:buFont typeface="Wingdings" pitchFamily="-72" charset="2"/>
              <a:buNone/>
            </a:pPr>
            <a:r>
              <a:rPr lang="es-AR" sz="9600" smtClean="0">
                <a:ea typeface="ＭＳ Ｐゴシック" pitchFamily="-72" charset="-128"/>
                <a:cs typeface="ＭＳ Ｐゴシック" pitchFamily="-72" charset="-128"/>
              </a:rPr>
              <a:t>FIN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44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FERDINAND DE SAUSSURE</a:t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endParaRPr lang="es-AR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6386" name="3 Marcador de contenido" descr="Saussure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1357313"/>
            <a:ext cx="1947862" cy="2357437"/>
          </a:xfrm>
        </p:spPr>
      </p:pic>
      <p:sp>
        <p:nvSpPr>
          <p:cNvPr id="16387" name="4 CuadroTexto"/>
          <p:cNvSpPr txBox="1">
            <a:spLocks noChangeArrowheads="1"/>
          </p:cNvSpPr>
          <p:nvPr/>
        </p:nvSpPr>
        <p:spPr bwMode="auto">
          <a:xfrm>
            <a:off x="457200" y="4071938"/>
            <a:ext cx="8305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72" charset="0"/>
              <a:buChar char="•"/>
            </a:pPr>
            <a:r>
              <a:rPr lang="es-AR" sz="2000">
                <a:latin typeface="Verdana" pitchFamily="-72" charset="0"/>
              </a:rPr>
              <a:t>Lingüista Suizo</a:t>
            </a:r>
          </a:p>
          <a:p>
            <a:pPr>
              <a:buFont typeface="Arial" pitchFamily="-72" charset="0"/>
              <a:buChar char="•"/>
            </a:pPr>
            <a:r>
              <a:rPr lang="es-AR" sz="2000">
                <a:latin typeface="Verdana" pitchFamily="-72" charset="0"/>
              </a:rPr>
              <a:t>El padre de la Lingüística Moderna: </a:t>
            </a:r>
            <a:r>
              <a:rPr lang="es-AR" sz="2000" b="1">
                <a:latin typeface="Verdana" pitchFamily="-72" charset="0"/>
              </a:rPr>
              <a:t>estudia los SIGNOS VERBALES: la lengua y el habla.</a:t>
            </a:r>
          </a:p>
          <a:p>
            <a:pPr>
              <a:buFont typeface="Arial" pitchFamily="-72" charset="0"/>
              <a:buChar char="•"/>
            </a:pPr>
            <a:r>
              <a:rPr lang="es-AR" sz="2000" b="1">
                <a:latin typeface="Verdana" pitchFamily="-72" charset="0"/>
              </a:rPr>
              <a:t>Fue el primero en definir a la  SEMIOLOGIA:  </a:t>
            </a:r>
            <a:r>
              <a:rPr lang="es-AR" sz="2000">
                <a:latin typeface="Verdana" pitchFamily="-72" charset="0"/>
              </a:rPr>
              <a:t>deriva de LA LINGÜÍSTICA , y estudia cualquier tipo de signos, a partir del conocimiento de los verbales.</a:t>
            </a:r>
          </a:p>
          <a:p>
            <a:r>
              <a:rPr lang="es-AR" sz="2000" b="1">
                <a:latin typeface="Verdana" pitchFamily="-72" charset="0"/>
              </a:rPr>
              <a:t>“La ciencia que estudia la vida de los signos en el seno de la vida social.”</a:t>
            </a:r>
            <a:endParaRPr lang="es-AR" sz="2000">
              <a:latin typeface="Verdana" pitchFamily="-7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SAUSSURE</a:t>
            </a:r>
          </a:p>
        </p:txBody>
      </p:sp>
      <p:sp>
        <p:nvSpPr>
          <p:cNvPr id="17410" name="5 Marcador de contenido"/>
          <p:cNvSpPr>
            <a:spLocks noGrp="1"/>
          </p:cNvSpPr>
          <p:nvPr>
            <p:ph idx="4294967295"/>
          </p:nvPr>
        </p:nvSpPr>
        <p:spPr>
          <a:xfrm>
            <a:off x="685800" y="1784350"/>
            <a:ext cx="7772400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Lo concibió como una entidad psíquica de dos caras o entidad biplánica</a:t>
            </a: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endParaRPr lang="es-AR" sz="20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Por un lado el plan o de la idea o contenido, al que llamamos </a:t>
            </a:r>
            <a:r>
              <a:rPr lang="es-AR" sz="2000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 </a:t>
            </a: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El otro plano se refiere a la imagen acústica o imagen del sonido, es decir, el </a:t>
            </a:r>
            <a:r>
              <a:rPr lang="es-AR" sz="2000" b="1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  </a:t>
            </a:r>
            <a:r>
              <a:rPr lang="es-AR" sz="2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que es siempre relacionado al plano sensorial.</a:t>
            </a:r>
            <a:endParaRPr lang="es-AR" sz="2600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" name="7 Imagen" descr="pag02_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571744"/>
            <a:ext cx="3429024" cy="217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Signo Lingüístico</a:t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Significado: es la idea que se presenta</a:t>
            </a:r>
            <a:b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en la mente al PERCIBIR EL SIGNIFICANTE</a:t>
            </a:r>
            <a:b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z="24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Significante: lo que se PERCIBE</a:t>
            </a:r>
          </a:p>
        </p:txBody>
      </p:sp>
      <p:pic>
        <p:nvPicPr>
          <p:cNvPr id="9" name="8 Marcador de contenido" descr="Image10938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357422" y="1857364"/>
            <a:ext cx="4603750" cy="31829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6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SIGNO</a:t>
            </a:r>
          </a:p>
        </p:txBody>
      </p:sp>
      <p:sp>
        <p:nvSpPr>
          <p:cNvPr id="19458" name="2 Marcador de contenido"/>
          <p:cNvSpPr>
            <a:spLocks noGrp="1"/>
          </p:cNvSpPr>
          <p:nvPr>
            <p:ph idx="4294967295"/>
          </p:nvPr>
        </p:nvSpPr>
        <p:spPr>
          <a:xfrm>
            <a:off x="381000" y="1643063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SIGNIFICANTE: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Es un elemento PERCEPTIBLE</a:t>
            </a:r>
          </a:p>
          <a:p>
            <a:pPr eaLnBrk="1" hangingPunct="1">
              <a:lnSpc>
                <a:spcPct val="90000"/>
              </a:lnSpc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 SONIDO</a:t>
            </a:r>
          </a:p>
          <a:p>
            <a:pPr eaLnBrk="1" hangingPunct="1">
              <a:lnSpc>
                <a:spcPct val="90000"/>
              </a:lnSpc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 COLOR</a:t>
            </a:r>
          </a:p>
          <a:p>
            <a:pPr eaLnBrk="1" hangingPunct="1">
              <a:lnSpc>
                <a:spcPct val="90000"/>
              </a:lnSpc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 GESTO</a:t>
            </a:r>
          </a:p>
          <a:p>
            <a:pPr eaLnBrk="1" hangingPunct="1">
              <a:lnSpc>
                <a:spcPct val="90000"/>
              </a:lnSpc>
            </a:pPr>
            <a:r>
              <a:rPr lang="es-AR" sz="32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UN GRAFISMO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000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6000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SIGNO</a:t>
            </a:r>
          </a:p>
        </p:txBody>
      </p:sp>
      <p:sp>
        <p:nvSpPr>
          <p:cNvPr id="20482" name="3 Rectángulo"/>
          <p:cNvSpPr>
            <a:spLocks noChangeArrowheads="1"/>
          </p:cNvSpPr>
          <p:nvPr/>
        </p:nvSpPr>
        <p:spPr bwMode="auto">
          <a:xfrm>
            <a:off x="533400" y="1444625"/>
            <a:ext cx="82296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s-AR" sz="3000">
              <a:latin typeface="Verdana" pitchFamily="-72" charset="0"/>
            </a:endParaRPr>
          </a:p>
          <a:p>
            <a:r>
              <a:rPr lang="es-AR" sz="3200">
                <a:latin typeface="Verdana" pitchFamily="-72" charset="0"/>
              </a:rPr>
              <a:t>SIGNIFICADO</a:t>
            </a:r>
          </a:p>
          <a:p>
            <a:r>
              <a:rPr lang="es-AR" sz="3200">
                <a:latin typeface="Verdana" pitchFamily="-72" charset="0"/>
              </a:rPr>
              <a:t>Es un elemento  NO PERCEPTIBLE</a:t>
            </a:r>
          </a:p>
          <a:p>
            <a:pPr>
              <a:buFont typeface="Arial" pitchFamily="-72" charset="0"/>
              <a:buChar char="•"/>
            </a:pPr>
            <a:r>
              <a:rPr lang="es-AR" sz="3200">
                <a:latin typeface="Verdana" pitchFamily="-72" charset="0"/>
              </a:rPr>
              <a:t>UN CONCEPTO</a:t>
            </a:r>
          </a:p>
          <a:p>
            <a:pPr>
              <a:buFont typeface="Arial" pitchFamily="-72" charset="0"/>
              <a:buChar char="•"/>
            </a:pPr>
            <a:r>
              <a:rPr lang="es-AR" sz="3200">
                <a:latin typeface="Verdana" pitchFamily="-72" charset="0"/>
              </a:rPr>
              <a:t>UNA IDEA</a:t>
            </a:r>
            <a:endParaRPr lang="es-AR" sz="4000">
              <a:latin typeface="Verdana" pitchFamily="-72" charset="0"/>
            </a:endParaRPr>
          </a:p>
          <a:p>
            <a:pPr>
              <a:buFont typeface="Arial" pitchFamily="-72" charset="0"/>
              <a:buChar char="•"/>
            </a:pPr>
            <a:endParaRPr lang="es-AR" sz="4000">
              <a:latin typeface="Verdana" pitchFamily="-72" charset="0"/>
            </a:endParaRPr>
          </a:p>
          <a:p>
            <a:pPr>
              <a:buFont typeface="Arial" pitchFamily="-72" charset="0"/>
              <a:buChar char="•"/>
            </a:pPr>
            <a:endParaRPr lang="es-AR" sz="2000">
              <a:latin typeface="Verdana" pitchFamily="-72" charset="0"/>
            </a:endParaRPr>
          </a:p>
          <a:p>
            <a:r>
              <a:rPr lang="es-AR" sz="2000">
                <a:latin typeface="Verdana" pitchFamily="-72" charset="0"/>
              </a:rPr>
              <a:t>Aunque no todos los SIGNOS SIGNIFICAN ALGO sino que INDICAN – PRESAGIAN – ANTICIPAN un fenómeno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512763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>Signo Lingüístico</a:t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  <a:t/>
            </a:r>
            <a:br>
              <a:rPr lang="es-AR" smtClean="0">
                <a:latin typeface="Verdana" pitchFamily="-72" charset="0"/>
                <a:ea typeface="ＭＳ Ｐゴシック" pitchFamily="-72" charset="-128"/>
                <a:cs typeface="ＭＳ Ｐゴシック" pitchFamily="-72" charset="-128"/>
              </a:rPr>
            </a:br>
            <a:endParaRPr lang="es-AR" smtClean="0">
              <a:latin typeface="Verdana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4" name="13 Marcador de contenido" descr="Gráfico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263775" y="1643050"/>
            <a:ext cx="4616450" cy="3155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7" name="7 CuadroTexto"/>
          <p:cNvSpPr txBox="1">
            <a:spLocks noChangeArrowheads="1"/>
          </p:cNvSpPr>
          <p:nvPr/>
        </p:nvSpPr>
        <p:spPr bwMode="auto">
          <a:xfrm>
            <a:off x="142875" y="5000625"/>
            <a:ext cx="8858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AR" sz="1800" b="1">
                <a:latin typeface="Verdana" pitchFamily="-72" charset="0"/>
              </a:rPr>
              <a:t>"El signo lingüístico es una entidad psíquica de dos caras en la </a:t>
            </a:r>
          </a:p>
          <a:p>
            <a:pPr algn="ctr"/>
            <a:r>
              <a:rPr lang="es-AR" sz="1800" b="1">
                <a:latin typeface="Verdana" pitchFamily="-72" charset="0"/>
              </a:rPr>
              <a:t>que se unen un significante (imagen acústica)</a:t>
            </a:r>
          </a:p>
          <a:p>
            <a:pPr algn="ctr"/>
            <a:r>
              <a:rPr lang="es-AR" sz="1800" b="1">
                <a:latin typeface="Verdana" pitchFamily="-72" charset="0"/>
              </a:rPr>
              <a:t> y un significado (concepto)"</a:t>
            </a:r>
          </a:p>
          <a:p>
            <a:endParaRPr lang="es-AR" sz="1800">
              <a:latin typeface="Verdana" pitchFamily="-7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796</Words>
  <Application>Microsoft Office PowerPoint</Application>
  <PresentationFormat>On-screen Show (4:3)</PresentationFormat>
  <Paragraphs>191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ＭＳ Ｐゴシック</vt:lpstr>
      <vt:lpstr>Consolas</vt:lpstr>
      <vt:lpstr>Corbel</vt:lpstr>
      <vt:lpstr>Wingdings</vt:lpstr>
      <vt:lpstr>Wingdings 2</vt:lpstr>
      <vt:lpstr>Wingdings 3</vt:lpstr>
      <vt:lpstr>Calibri</vt:lpstr>
      <vt:lpstr>Verdana</vt:lpstr>
      <vt:lpstr>Metro</vt:lpstr>
      <vt:lpstr>PowerPoint Presentation</vt:lpstr>
      <vt:lpstr>PowerPoint Presentation</vt:lpstr>
      <vt:lpstr>CONCEPCIONES DEL SIGNO</vt:lpstr>
      <vt:lpstr>FERDINAND DE SAUSSURE </vt:lpstr>
      <vt:lpstr>SAUSSURE</vt:lpstr>
      <vt:lpstr>Signo Lingüístico        Significado: es la idea que se presenta en la mente al PERCIBIR EL SIGNIFICANTE Significante: lo que se PERCIBE</vt:lpstr>
      <vt:lpstr>SIGNO</vt:lpstr>
      <vt:lpstr>SIGNO</vt:lpstr>
      <vt:lpstr>Signo Lingüístico        </vt:lpstr>
      <vt:lpstr>Relaciones entre Significado y Significante</vt:lpstr>
      <vt:lpstr>Relaciones entre Significado y Significante</vt:lpstr>
      <vt:lpstr>PROPIEDADES DEL SIGNO</vt:lpstr>
      <vt:lpstr>REPASANDO</vt:lpstr>
      <vt:lpstr>LOS CONTINUADORES DE SAUSSURE EN LAS DECADAS DEL 50 Y 60</vt:lpstr>
      <vt:lpstr>ROLAND BARTHES</vt:lpstr>
      <vt:lpstr>Para que sirve la Semiótica?</vt:lpstr>
      <vt:lpstr>EL LENGUAJE NO VERBAL</vt:lpstr>
      <vt:lpstr>UN CUADRO</vt:lpstr>
      <vt:lpstr>UNA DANZA</vt:lpstr>
      <vt:lpstr>Una MODA</vt:lpstr>
      <vt:lpstr>EL CINE</vt:lpstr>
      <vt:lpstr>CHARLES SANDERS PIERCE</vt:lpstr>
      <vt:lpstr>EL SIGNO SEGÚN PIERCE</vt:lpstr>
      <vt:lpstr>EJEMPLO</vt:lpstr>
      <vt:lpstr>PIERCE CLASIFICA AL SIGNO EN 3!  </vt:lpstr>
      <vt:lpstr>EL ICONO</vt:lpstr>
      <vt:lpstr>ICONO IMAGEN</vt:lpstr>
      <vt:lpstr>ICONO IMAGEN</vt:lpstr>
      <vt:lpstr>ICONO DIAGRAMA</vt:lpstr>
      <vt:lpstr>EL INDICE</vt:lpstr>
      <vt:lpstr>INDICE</vt:lpstr>
      <vt:lpstr>INDICE</vt:lpstr>
      <vt:lpstr>EL SIMBOLO</vt:lpstr>
      <vt:lpstr>SIMBOLOS DE RELACION ARBITRARIA para comprenderlos hay q saber de antemano lo que significan</vt:lpstr>
      <vt:lpstr>Cuenta con 3 ramas subordinadas</vt:lpstr>
      <vt:lpstr>DIMENSIONES DEL SIGNO VISUAL</vt:lpstr>
      <vt:lpstr>DIMENSIONES DEL SIGNO VISUAL</vt:lpstr>
      <vt:lpstr>DIMENSIONES DEL SIGNO VISUAL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Lore</dc:creator>
  <cp:lastModifiedBy>Jesús Gaytán</cp:lastModifiedBy>
  <cp:revision>103</cp:revision>
  <dcterms:created xsi:type="dcterms:W3CDTF">2009-05-02T23:31:49Z</dcterms:created>
  <dcterms:modified xsi:type="dcterms:W3CDTF">2010-09-08T00:11:11Z</dcterms:modified>
</cp:coreProperties>
</file>